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5C0A754-5025-4CA8-A28F-5F7EB98C5321}" type="datetimeFigureOut">
              <a:rPr lang="ar-IQ" smtClean="0"/>
              <a:t>17/03/1440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EEA616D-1EB8-441E-8729-A6083CFCEB66}" type="slidenum">
              <a:rPr lang="ar-IQ" smtClean="0"/>
              <a:t>‹#›</a:t>
            </a:fld>
            <a:endParaRPr lang="ar-IQ"/>
          </a:p>
        </p:txBody>
      </p:sp>
    </p:spTree>
    <p:extLst>
      <p:ext uri="{BB962C8B-B14F-4D97-AF65-F5344CB8AC3E}">
        <p14:creationId xmlns:p14="http://schemas.microsoft.com/office/powerpoint/2010/main" val="32317651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EEA616D-1EB8-441E-8729-A6083CFCEB66}" type="slidenum">
              <a:rPr lang="ar-IQ" smtClean="0"/>
              <a:t>5</a:t>
            </a:fld>
            <a:endParaRPr lang="ar-IQ"/>
          </a:p>
        </p:txBody>
      </p:sp>
    </p:spTree>
    <p:extLst>
      <p:ext uri="{BB962C8B-B14F-4D97-AF65-F5344CB8AC3E}">
        <p14:creationId xmlns:p14="http://schemas.microsoft.com/office/powerpoint/2010/main" val="589151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79A3A5D5-8C9C-4259-9322-CED5D2FD399D}" type="datetimeFigureOut">
              <a:rPr lang="ar-IQ" smtClean="0"/>
              <a:t>17/03/1440</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695A0FC-8D57-4610-8A0F-147CEC71804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9A3A5D5-8C9C-4259-9322-CED5D2FD399D}" type="datetimeFigureOut">
              <a:rPr lang="ar-IQ" smtClean="0"/>
              <a:t>17/03/1440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5A0FC-8D57-4610-8A0F-147CEC71804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9A3A5D5-8C9C-4259-9322-CED5D2FD399D}" type="datetimeFigureOut">
              <a:rPr lang="ar-IQ" smtClean="0"/>
              <a:t>17/03/1440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95A0FC-8D57-4610-8A0F-147CEC71804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79A3A5D5-8C9C-4259-9322-CED5D2FD399D}" type="datetimeFigureOut">
              <a:rPr lang="ar-IQ" smtClean="0"/>
              <a:t>17/03/1440</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C695A0FC-8D57-4610-8A0F-147CEC71804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79A3A5D5-8C9C-4259-9322-CED5D2FD399D}" type="datetimeFigureOut">
              <a:rPr lang="ar-IQ" smtClean="0"/>
              <a:t>17/03/1440</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C695A0FC-8D57-4610-8A0F-147CEC718042}"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79A3A5D5-8C9C-4259-9322-CED5D2FD399D}" type="datetimeFigureOut">
              <a:rPr lang="ar-IQ" smtClean="0"/>
              <a:t>17/03/1440</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C695A0FC-8D57-4610-8A0F-147CEC71804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79A3A5D5-8C9C-4259-9322-CED5D2FD399D}" type="datetimeFigureOut">
              <a:rPr lang="ar-IQ" smtClean="0"/>
              <a:t>17/03/1440</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C695A0FC-8D57-4610-8A0F-147CEC71804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9A3A5D5-8C9C-4259-9322-CED5D2FD399D}" type="datetimeFigureOut">
              <a:rPr lang="ar-IQ" smtClean="0"/>
              <a:t>17/03/1440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695A0FC-8D57-4610-8A0F-147CEC71804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79A3A5D5-8C9C-4259-9322-CED5D2FD399D}" type="datetimeFigureOut">
              <a:rPr lang="ar-IQ" smtClean="0"/>
              <a:t>17/03/1440</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C695A0FC-8D57-4610-8A0F-147CEC71804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79A3A5D5-8C9C-4259-9322-CED5D2FD399D}" type="datetimeFigureOut">
              <a:rPr lang="ar-IQ" smtClean="0"/>
              <a:t>17/03/1440</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C695A0FC-8D57-4610-8A0F-147CEC71804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79A3A5D5-8C9C-4259-9322-CED5D2FD399D}" type="datetimeFigureOut">
              <a:rPr lang="ar-IQ" smtClean="0"/>
              <a:t>17/03/1440</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C695A0FC-8D57-4610-8A0F-147CEC71804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9A3A5D5-8C9C-4259-9322-CED5D2FD399D}" type="datetimeFigureOut">
              <a:rPr lang="ar-IQ" smtClean="0"/>
              <a:t>17/03/1440</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695A0FC-8D57-4610-8A0F-147CEC718042}"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22" y="-25265"/>
            <a:ext cx="9144000" cy="6858000"/>
          </a:xfrm>
          <a:prstGeom prst="rect">
            <a:avLst/>
          </a:prstGeom>
        </p:spPr>
      </p:pic>
      <p:sp>
        <p:nvSpPr>
          <p:cNvPr id="7" name="مربع نص 6"/>
          <p:cNvSpPr txBox="1"/>
          <p:nvPr/>
        </p:nvSpPr>
        <p:spPr>
          <a:xfrm>
            <a:off x="1384626" y="572487"/>
            <a:ext cx="6336704" cy="1200329"/>
          </a:xfrm>
          <a:prstGeom prst="rect">
            <a:avLst/>
          </a:prstGeom>
          <a:noFill/>
        </p:spPr>
        <p:txBody>
          <a:bodyPr wrap="square" rtlCol="1">
            <a:spAutoFit/>
          </a:bodyPr>
          <a:lstStyle/>
          <a:p>
            <a:pPr algn="ctr"/>
            <a:r>
              <a:rPr lang="ar-SA" sz="7200" b="1" dirty="0" smtClean="0">
                <a:solidFill>
                  <a:schemeClr val="tx1">
                    <a:lumMod val="95000"/>
                  </a:schemeClr>
                </a:solidFill>
                <a:cs typeface="Diwani Simple Striped" pitchFamily="2" charset="-78"/>
              </a:rPr>
              <a:t>الرياضات المائية</a:t>
            </a:r>
            <a:endParaRPr lang="ar-IQ" sz="7200" b="1" dirty="0">
              <a:solidFill>
                <a:schemeClr val="tx1">
                  <a:lumMod val="95000"/>
                </a:schemeClr>
              </a:solidFill>
              <a:cs typeface="Diwani Simple Striped" pitchFamily="2" charset="-78"/>
            </a:endParaRPr>
          </a:p>
        </p:txBody>
      </p:sp>
    </p:spTree>
    <p:extLst>
      <p:ext uri="{BB962C8B-B14F-4D97-AF65-F5344CB8AC3E}">
        <p14:creationId xmlns:p14="http://schemas.microsoft.com/office/powerpoint/2010/main" val="2531308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malak center\Downloads\ظز.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7" y="-28512"/>
            <a:ext cx="9143999" cy="6886511"/>
          </a:xfrm>
          <a:prstGeom prst="rect">
            <a:avLst/>
          </a:prstGeom>
          <a:noFill/>
          <a:extLst>
            <a:ext uri="{909E8E84-426E-40DD-AFC4-6F175D3DCCD1}">
              <a14:hiddenFill xmlns:a14="http://schemas.microsoft.com/office/drawing/2010/main">
                <a:solidFill>
                  <a:srgbClr val="FFFFFF"/>
                </a:solidFill>
              </a14:hiddenFill>
            </a:ext>
          </a:extLst>
        </p:spPr>
      </p:pic>
      <p:sp>
        <p:nvSpPr>
          <p:cNvPr id="2" name="مربع نص 1"/>
          <p:cNvSpPr txBox="1"/>
          <p:nvPr/>
        </p:nvSpPr>
        <p:spPr>
          <a:xfrm>
            <a:off x="2987824" y="2564904"/>
            <a:ext cx="2808312" cy="923330"/>
          </a:xfrm>
          <a:prstGeom prst="rect">
            <a:avLst/>
          </a:prstGeom>
          <a:noFill/>
          <a:ln>
            <a:noFill/>
          </a:ln>
        </p:spPr>
        <p:txBody>
          <a:bodyPr wrap="square" rtlCol="1">
            <a:spAutoFit/>
          </a:bodyPr>
          <a:lstStyle/>
          <a:p>
            <a:pPr algn="ctr"/>
            <a:r>
              <a:rPr lang="ar-IQ" sz="5400" b="1" dirty="0" smtClean="0">
                <a:solidFill>
                  <a:schemeClr val="accent4">
                    <a:lumMod val="20000"/>
                    <a:lumOff val="80000"/>
                  </a:schemeClr>
                </a:solidFill>
                <a:cs typeface="Diwani Simple Striped" pitchFamily="2" charset="-78"/>
              </a:rPr>
              <a:t>شكرا للإصغاء</a:t>
            </a:r>
            <a:endParaRPr lang="ar-IQ" sz="5400" b="1" dirty="0">
              <a:solidFill>
                <a:schemeClr val="accent4">
                  <a:lumMod val="20000"/>
                  <a:lumOff val="80000"/>
                </a:schemeClr>
              </a:solidFill>
              <a:cs typeface="Diwani Simple Striped" pitchFamily="2" charset="-78"/>
            </a:endParaRPr>
          </a:p>
        </p:txBody>
      </p:sp>
    </p:spTree>
    <p:extLst>
      <p:ext uri="{BB962C8B-B14F-4D97-AF65-F5344CB8AC3E}">
        <p14:creationId xmlns:p14="http://schemas.microsoft.com/office/powerpoint/2010/main" val="1740677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9392"/>
            <a:ext cx="9144000" cy="7694414"/>
          </a:xfrm>
          <a:prstGeom prst="rect">
            <a:avLst/>
          </a:prstGeom>
        </p:spPr>
        <p:txBody>
          <a:bodyPr wrap="square">
            <a:spAutoFit/>
          </a:bodyPr>
          <a:lstStyle/>
          <a:p>
            <a:r>
              <a:rPr lang="ar-IQ" sz="2000" b="1" dirty="0" smtClean="0">
                <a:latin typeface="Times New Roman" pitchFamily="18" charset="0"/>
                <a:cs typeface="Times New Roman" pitchFamily="18" charset="0"/>
              </a:rPr>
              <a:t>الرياضات المائية :    </a:t>
            </a:r>
          </a:p>
          <a:p>
            <a:r>
              <a:rPr lang="ar-IQ" sz="2000" b="1" dirty="0" smtClean="0">
                <a:latin typeface="Times New Roman" pitchFamily="18" charset="0"/>
                <a:cs typeface="Times New Roman" pitchFamily="18" charset="0"/>
              </a:rPr>
              <a:t>     هي أنواع من الألعاب الرياضية التي تمارس حصراً بوجود الماء، تمارس بعض الألعاب المائية ضمن الماء وبعضها على سطحه فقط، والبعض الآخر تحته، و من أشهر الرياضات المائية ضمن الماء كل من السباحة بمختلف أنواعها بالإضافة إلى السباحة المتزامنة، والغطس من على منصة ثابتة أو متحركة وكرة </a:t>
            </a:r>
            <a:r>
              <a:rPr lang="ar-IQ" sz="2000" b="1" dirty="0" err="1" smtClean="0">
                <a:latin typeface="Times New Roman" pitchFamily="18" charset="0"/>
                <a:cs typeface="Times New Roman" pitchFamily="18" charset="0"/>
              </a:rPr>
              <a:t>الماء،ومن</a:t>
            </a:r>
            <a:r>
              <a:rPr lang="ar-IQ" sz="2000" b="1" dirty="0" smtClean="0">
                <a:latin typeface="Times New Roman" pitchFamily="18" charset="0"/>
                <a:cs typeface="Times New Roman" pitchFamily="18" charset="0"/>
              </a:rPr>
              <a:t> أشهر الرياضات المائية على سطح الماء رياضات التزلج على الماء وركوب الأمواج وركوب القوارب الشراعية وركوب الطوافات ، والملاحة الشراعية، والتجديف، بالإضافة إلى سباق القوارب وسباق اليخوت وركوب </a:t>
            </a:r>
            <a:r>
              <a:rPr lang="ar-IQ" sz="2000" b="1" dirty="0" err="1" smtClean="0">
                <a:latin typeface="Times New Roman" pitchFamily="18" charset="0"/>
                <a:cs typeface="Times New Roman" pitchFamily="18" charset="0"/>
              </a:rPr>
              <a:t>الكاياك</a:t>
            </a:r>
            <a:r>
              <a:rPr lang="ar-IQ" sz="2000" b="1" dirty="0" smtClean="0">
                <a:latin typeface="Times New Roman" pitchFamily="18" charset="0"/>
                <a:cs typeface="Times New Roman" pitchFamily="18" charset="0"/>
              </a:rPr>
              <a:t> وقارب </a:t>
            </a:r>
            <a:r>
              <a:rPr lang="ar-IQ" sz="2000" b="1" dirty="0" err="1" smtClean="0">
                <a:latin typeface="Times New Roman" pitchFamily="18" charset="0"/>
                <a:cs typeface="Times New Roman" pitchFamily="18" charset="0"/>
              </a:rPr>
              <a:t>الكانو</a:t>
            </a:r>
            <a:r>
              <a:rPr lang="ar-IQ" sz="2000" b="1" dirty="0" smtClean="0">
                <a:latin typeface="Times New Roman" pitchFamily="18" charset="0"/>
                <a:cs typeface="Times New Roman" pitchFamily="18" charset="0"/>
              </a:rPr>
              <a:t>، وكرة ماء ، أما الرياضات التي تمارس تحت الماء فهي الغوص بشكل رئيسي. </a:t>
            </a:r>
          </a:p>
          <a:p>
            <a:r>
              <a:rPr lang="ar-IQ" sz="2000" b="1" dirty="0" smtClean="0">
                <a:latin typeface="Times New Roman" pitchFamily="18" charset="0"/>
                <a:cs typeface="Times New Roman" pitchFamily="18" charset="0"/>
              </a:rPr>
              <a:t>-	كرة الماء</a:t>
            </a:r>
          </a:p>
          <a:p>
            <a:r>
              <a:rPr lang="ar-IQ" sz="2000" b="1" dirty="0" smtClean="0">
                <a:latin typeface="Times New Roman" pitchFamily="18" charset="0"/>
                <a:cs typeface="Times New Roman" pitchFamily="18" charset="0"/>
              </a:rPr>
              <a:t>هي عبارة عن لعبة كرة داخل حوض السباحة، تتكون بشكل أساسي من فريقين مكون كل منهما من سبعة لاعبين وعن طريق القاء الكرة باليد لبعضهم البعض يتم تسجيل واحتساب الأهداف بإدخال الكرة في مرمى الفريق الخصم.</a:t>
            </a:r>
          </a:p>
          <a:p>
            <a:r>
              <a:rPr lang="ar-IQ" sz="2000" b="1" dirty="0" smtClean="0">
                <a:latin typeface="Times New Roman" pitchFamily="18" charset="0"/>
                <a:cs typeface="Times New Roman" pitchFamily="18" charset="0"/>
              </a:rPr>
              <a:t>-	الغوص</a:t>
            </a:r>
          </a:p>
          <a:p>
            <a:r>
              <a:rPr lang="ar-IQ" sz="2000" b="1" dirty="0" smtClean="0">
                <a:latin typeface="Times New Roman" pitchFamily="18" charset="0"/>
                <a:cs typeface="Times New Roman" pitchFamily="18" charset="0"/>
              </a:rPr>
              <a:t>هو عبارة عن الغطس داخل الماء عن طريق نقطة انطلاق أو من منصة مرتفعة، ويتم استخدام عدة أدوات خاصة تساعد على التنفس تحت الماء.</a:t>
            </a:r>
          </a:p>
          <a:p>
            <a:r>
              <a:rPr lang="ar-IQ" sz="2000" b="1" dirty="0" smtClean="0">
                <a:latin typeface="Times New Roman" pitchFamily="18" charset="0"/>
                <a:cs typeface="Times New Roman" pitchFamily="18" charset="0"/>
              </a:rPr>
              <a:t>-	التزحلق على الماء</a:t>
            </a:r>
          </a:p>
          <a:p>
            <a:r>
              <a:rPr lang="ar-IQ" sz="2000" b="1" dirty="0" smtClean="0">
                <a:latin typeface="Times New Roman" pitchFamily="18" charset="0"/>
                <a:cs typeface="Times New Roman" pitchFamily="18" charset="0"/>
              </a:rPr>
              <a:t>وهي الرياضة التي يستخدم فيها اللاعب لوح خشبي وتتطلب من اللاعب مهارات خاصة في حفظ التوازن.</a:t>
            </a:r>
          </a:p>
          <a:p>
            <a:r>
              <a:rPr lang="ar-IQ" sz="2000" b="1" dirty="0" smtClean="0">
                <a:latin typeface="Times New Roman" pitchFamily="18" charset="0"/>
                <a:cs typeface="Times New Roman" pitchFamily="18" charset="0"/>
              </a:rPr>
              <a:t>-	ركوب </a:t>
            </a:r>
            <a:r>
              <a:rPr lang="ar-IQ" sz="2000" b="1" dirty="0" err="1" smtClean="0">
                <a:latin typeface="Times New Roman" pitchFamily="18" charset="0"/>
                <a:cs typeface="Times New Roman" pitchFamily="18" charset="0"/>
              </a:rPr>
              <a:t>الكاياك</a:t>
            </a:r>
            <a:r>
              <a:rPr lang="ar-IQ" sz="2000" b="1" dirty="0" smtClean="0">
                <a:latin typeface="Times New Roman" pitchFamily="18" charset="0"/>
                <a:cs typeface="Times New Roman" pitchFamily="18" charset="0"/>
              </a:rPr>
              <a:t> </a:t>
            </a:r>
          </a:p>
          <a:p>
            <a:r>
              <a:rPr lang="ar-IQ" sz="2000" b="1" dirty="0" err="1" smtClean="0">
                <a:latin typeface="Times New Roman" pitchFamily="18" charset="0"/>
                <a:cs typeface="Times New Roman" pitchFamily="18" charset="0"/>
              </a:rPr>
              <a:t>الكاياك</a:t>
            </a:r>
            <a:r>
              <a:rPr lang="ar-IQ" sz="2000" b="1" dirty="0" smtClean="0">
                <a:latin typeface="Times New Roman" pitchFamily="18" charset="0"/>
                <a:cs typeface="Times New Roman" pitchFamily="18" charset="0"/>
              </a:rPr>
              <a:t> عبارة عن زورق طويل نسبيًا يستطيع اللاعبين الإبحار به عن طريق التجديف، ويمكن أن يسبح في الأنهار العذبة الهادئة أو في الشلالات العاتية. </a:t>
            </a:r>
          </a:p>
          <a:p>
            <a:r>
              <a:rPr lang="ar-IQ" sz="2000" b="1" dirty="0" smtClean="0">
                <a:latin typeface="Times New Roman" pitchFamily="18" charset="0"/>
                <a:cs typeface="Times New Roman" pitchFamily="18" charset="0"/>
              </a:rPr>
              <a:t>-	التجديف</a:t>
            </a:r>
          </a:p>
          <a:p>
            <a:r>
              <a:rPr lang="ar-IQ" sz="2000" b="1" dirty="0" smtClean="0">
                <a:latin typeface="Times New Roman" pitchFamily="18" charset="0"/>
                <a:cs typeface="Times New Roman" pitchFamily="18" charset="0"/>
              </a:rPr>
              <a:t>رياضة تتكون من سباق السرعة في خط مستقيم على مسافة أقصاها 2000 متر. تجري سباقات هذا النوع من الرياضة في المياه الهادئة في قوارب مصممة لهذا الغرض.</a:t>
            </a:r>
          </a:p>
          <a:p>
            <a:endParaRPr lang="ar-IQ" dirty="0" smtClean="0"/>
          </a:p>
          <a:p>
            <a:endParaRPr lang="ar-IQ" dirty="0" smtClean="0"/>
          </a:p>
          <a:p>
            <a:endParaRPr lang="ar-IQ" dirty="0"/>
          </a:p>
        </p:txBody>
      </p:sp>
    </p:spTree>
    <p:extLst>
      <p:ext uri="{BB962C8B-B14F-4D97-AF65-F5344CB8AC3E}">
        <p14:creationId xmlns:p14="http://schemas.microsoft.com/office/powerpoint/2010/main" val="2943603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3349"/>
            <a:ext cx="9036496" cy="6186309"/>
          </a:xfrm>
          <a:prstGeom prst="rect">
            <a:avLst/>
          </a:prstGeom>
        </p:spPr>
        <p:txBody>
          <a:bodyPr wrap="square">
            <a:spAutoFit/>
          </a:bodyPr>
          <a:lstStyle/>
          <a:p>
            <a:pPr algn="ctr"/>
            <a:r>
              <a:rPr lang="ar-IQ" b="1" dirty="0" smtClean="0">
                <a:solidFill>
                  <a:srgbClr val="FF0000"/>
                </a:solidFill>
                <a:latin typeface="Times New Roman" pitchFamily="18" charset="0"/>
                <a:cs typeface="Times New Roman" pitchFamily="18" charset="0"/>
              </a:rPr>
              <a:t>السباحة </a:t>
            </a:r>
            <a:r>
              <a:rPr lang="en-US" b="1" dirty="0" smtClean="0">
                <a:solidFill>
                  <a:srgbClr val="FF0000"/>
                </a:solidFill>
                <a:latin typeface="Times New Roman" pitchFamily="18" charset="0"/>
                <a:cs typeface="Times New Roman" pitchFamily="18" charset="0"/>
              </a:rPr>
              <a:t>Swimming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ar-IQ" b="1" dirty="0" smtClean="0">
                <a:latin typeface="Times New Roman" pitchFamily="18" charset="0"/>
                <a:cs typeface="Times New Roman" pitchFamily="18" charset="0"/>
              </a:rPr>
              <a:t>تعد السباحة احدى الرياضات المائية والتي تستعمل الوسط المائي وسيلة للتحرك عن طريق الذراعين ،الجذع والرجلين  وبدون إتقان السباحة لا يمكن ممارسة الرياضات المائية الأخرى, إذ تتميز بإمكانية ممارستها من قبل المراحل العمرية المختلفة ، وتعتبر وسيلة للارتقاء بكفاءة الإنسان بدنياً </a:t>
            </a:r>
            <a:r>
              <a:rPr lang="ar-IQ" b="1" dirty="0" err="1" smtClean="0">
                <a:latin typeface="Times New Roman" pitchFamily="18" charset="0"/>
                <a:cs typeface="Times New Roman" pitchFamily="18" charset="0"/>
              </a:rPr>
              <a:t>ومهارياً</a:t>
            </a:r>
            <a:r>
              <a:rPr lang="ar-IQ" b="1" dirty="0" smtClean="0">
                <a:latin typeface="Times New Roman" pitchFamily="18" charset="0"/>
                <a:cs typeface="Times New Roman" pitchFamily="18" charset="0"/>
              </a:rPr>
              <a:t> وعقلياً واجتماعياً ونفسيا, وهي  واحدة من الرياضات الشعبية المهمة التي يمارسها معظم شعوب العالم، ذكوراً وإناثا في مختلف الأعمار، وليس من الضروري أن تمارس بالقوة والعنف اللذين يظهران أحياناً في المنافسات، وإنما يمكن للشخص أن يطوعها وفقاً لقوته فيجعل منها وسيلة للراحة والاسترخاء وتجديد النشاط. </a:t>
            </a:r>
          </a:p>
          <a:p>
            <a:r>
              <a:rPr lang="ar-IQ" b="1" dirty="0" smtClean="0">
                <a:latin typeface="Times New Roman" pitchFamily="18" charset="0"/>
                <a:cs typeface="Times New Roman" pitchFamily="18" charset="0"/>
              </a:rPr>
              <a:t>اهمية السباحة:</a:t>
            </a:r>
          </a:p>
          <a:p>
            <a:r>
              <a:rPr lang="ar-IQ" b="1" dirty="0" smtClean="0">
                <a:latin typeface="Times New Roman" pitchFamily="18" charset="0"/>
                <a:cs typeface="Times New Roman" pitchFamily="18" charset="0"/>
              </a:rPr>
              <a:t>تبرز أهمية السباحة في :-</a:t>
            </a:r>
          </a:p>
          <a:p>
            <a:r>
              <a:rPr lang="ar-IQ" b="1" dirty="0" smtClean="0">
                <a:latin typeface="Times New Roman" pitchFamily="18" charset="0"/>
                <a:cs typeface="Times New Roman" pitchFamily="18" charset="0"/>
              </a:rPr>
              <a:t>  1- من خلال التمارين المائية يتم رفع درجة كفاءة القلب وتنشيط الدورة الدموية وزيادة سعته.</a:t>
            </a:r>
          </a:p>
          <a:p>
            <a:r>
              <a:rPr lang="ar-IQ" b="1" dirty="0" smtClean="0">
                <a:latin typeface="Times New Roman" pitchFamily="18" charset="0"/>
                <a:cs typeface="Times New Roman" pitchFamily="18" charset="0"/>
              </a:rPr>
              <a:t>2- تساعد على زيادة مرونة المفاصل والحفاظ على رشاقة الجسم وعدم تصلب مفاصل الجسم كافة.</a:t>
            </a:r>
          </a:p>
          <a:p>
            <a:r>
              <a:rPr lang="ar-IQ" b="1" dirty="0" smtClean="0">
                <a:latin typeface="Times New Roman" pitchFamily="18" charset="0"/>
                <a:cs typeface="Times New Roman" pitchFamily="18" charset="0"/>
              </a:rPr>
              <a:t> 3- تساعد في معالجة  إصابات الفقرات القطنية وذلك من خلال الحركات المفصلية.  </a:t>
            </a:r>
          </a:p>
          <a:p>
            <a:r>
              <a:rPr lang="ar-IQ" b="1" dirty="0" smtClean="0">
                <a:latin typeface="Times New Roman" pitchFamily="18" charset="0"/>
                <a:cs typeface="Times New Roman" pitchFamily="18" charset="0"/>
              </a:rPr>
              <a:t>4- تساعد على التخلص من حالة الإصابة بالفطريات الجلدية في حالة تعرض الجسم لقسط من أشعة الشمس أحيانا.</a:t>
            </a:r>
          </a:p>
          <a:p>
            <a:r>
              <a:rPr lang="ar-IQ" b="1" dirty="0" smtClean="0">
                <a:latin typeface="Times New Roman" pitchFamily="18" charset="0"/>
                <a:cs typeface="Times New Roman" pitchFamily="18" charset="0"/>
              </a:rPr>
              <a:t>5- تساعد على توسع وتقوية عضلات الصدر وبالتالي اتساع الرئتين لاستيعاب اكبر كمية من الهواء لتنشيط عملية الشهيق والزفير .</a:t>
            </a:r>
          </a:p>
          <a:p>
            <a:r>
              <a:rPr lang="ar-IQ" b="1" dirty="0" smtClean="0">
                <a:latin typeface="Times New Roman" pitchFamily="18" charset="0"/>
                <a:cs typeface="Times New Roman" pitchFamily="18" charset="0"/>
              </a:rPr>
              <a:t>6- زيادة الهيموغلوبين في الدم .</a:t>
            </a:r>
          </a:p>
          <a:p>
            <a:r>
              <a:rPr lang="ar-IQ" b="1" dirty="0" smtClean="0">
                <a:latin typeface="Times New Roman" pitchFamily="18" charset="0"/>
                <a:cs typeface="Times New Roman" pitchFamily="18" charset="0"/>
              </a:rPr>
              <a:t>7- تؤثر في عضلات البطن مع أعضائها الداخلية (الكبد والطحال) وتؤدي إلى تسهيل عملية الهضم </a:t>
            </a:r>
          </a:p>
          <a:p>
            <a:r>
              <a:rPr lang="ar-IQ" b="1" dirty="0" smtClean="0">
                <a:latin typeface="Times New Roman" pitchFamily="18" charset="0"/>
                <a:cs typeface="Times New Roman" pitchFamily="18" charset="0"/>
              </a:rPr>
              <a:t>8- يعد الماء مدلك طبيعي للجسم.</a:t>
            </a:r>
          </a:p>
          <a:p>
            <a:r>
              <a:rPr lang="ar-IQ" b="1" dirty="0" smtClean="0">
                <a:latin typeface="Times New Roman" pitchFamily="18" charset="0"/>
                <a:cs typeface="Times New Roman" pitchFamily="18" charset="0"/>
              </a:rPr>
              <a:t>9- تعمل السباحة على تنمية الشجاعة والإقدام , لهذا نرى إن بعض الدول تهيؤ مستلزمات السباحة لأعداد أبنائها إعدادا جيدا يؤهلهم للدفاع عن ووطنهم لهذا تعد السباحة من الرياضيات الحربية.</a:t>
            </a:r>
          </a:p>
          <a:p>
            <a:r>
              <a:rPr lang="ar-IQ" b="1" dirty="0" smtClean="0">
                <a:latin typeface="Times New Roman" pitchFamily="18" charset="0"/>
                <a:cs typeface="Times New Roman" pitchFamily="18" charset="0"/>
              </a:rPr>
              <a:t>10- لها أهمية إنسانية في حالة إنقاذ شخص من الغرق – كما إن تعلمها يقلل من نسبة حوادث الغرق.</a:t>
            </a: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4289765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 y="456248"/>
            <a:ext cx="9144000" cy="1323439"/>
          </a:xfrm>
          <a:prstGeom prst="rect">
            <a:avLst/>
          </a:prstGeom>
        </p:spPr>
        <p:txBody>
          <a:bodyPr wrap="square">
            <a:spAutoFit/>
          </a:bodyPr>
          <a:lstStyle/>
          <a:p>
            <a:r>
              <a:rPr lang="ar-IQ" sz="2000" b="1" dirty="0" smtClean="0">
                <a:latin typeface="Times New Roman" pitchFamily="18" charset="0"/>
                <a:cs typeface="Times New Roman" pitchFamily="18" charset="0"/>
              </a:rPr>
              <a:t>11- تعمل على إزالة الهموم وللمتاعب والعناء العقلي لما فيها من متعة وذلك من خلال الغطس والعوم في الماء والتعرض لأشعة الشمس واستنشاق الهواء الطلق.</a:t>
            </a:r>
          </a:p>
          <a:p>
            <a:r>
              <a:rPr lang="ar-IQ" sz="2000" b="1" dirty="0" smtClean="0">
                <a:latin typeface="Times New Roman" pitchFamily="18" charset="0"/>
                <a:cs typeface="Times New Roman" pitchFamily="18" charset="0"/>
              </a:rPr>
              <a:t>12- تعمل على زيادة التوافق العصبي العضلي .</a:t>
            </a:r>
          </a:p>
          <a:p>
            <a:r>
              <a:rPr lang="ar-IQ" sz="2000" b="1" dirty="0" smtClean="0">
                <a:latin typeface="Times New Roman" pitchFamily="18" charset="0"/>
                <a:cs typeface="Times New Roman" pitchFamily="18" charset="0"/>
              </a:rPr>
              <a:t>13- ان السباحة لها اهمية مفيدة في تحسين وتربية السلوك الحركي للأطفال .</a:t>
            </a:r>
            <a:endParaRPr lang="ar-IQ" sz="2000" b="1" dirty="0">
              <a:latin typeface="Times New Roman" pitchFamily="18" charset="0"/>
              <a:cs typeface="Times New Roman" pitchFamily="18" charset="0"/>
            </a:endParaRPr>
          </a:p>
        </p:txBody>
      </p:sp>
      <p:sp>
        <p:nvSpPr>
          <p:cNvPr id="5" name="مستطيل 4"/>
          <p:cNvSpPr/>
          <p:nvPr/>
        </p:nvSpPr>
        <p:spPr>
          <a:xfrm>
            <a:off x="0" y="2564904"/>
            <a:ext cx="9143999" cy="3077766"/>
          </a:xfrm>
          <a:prstGeom prst="rect">
            <a:avLst/>
          </a:prstGeom>
        </p:spPr>
        <p:txBody>
          <a:bodyPr wrap="square">
            <a:spAutoFit/>
          </a:bodyPr>
          <a:lstStyle/>
          <a:p>
            <a:endParaRPr lang="ar-IQ" dirty="0" smtClean="0"/>
          </a:p>
          <a:p>
            <a:pPr algn="ctr"/>
            <a:r>
              <a:rPr lang="ar-IQ" b="1" dirty="0" smtClean="0">
                <a:solidFill>
                  <a:srgbClr val="FF0000"/>
                </a:solidFill>
              </a:rPr>
              <a:t>رياضة السباحة والصحة العامة</a:t>
            </a:r>
          </a:p>
          <a:p>
            <a:pPr algn="ctr"/>
            <a:endParaRPr lang="ar-IQ" b="1" dirty="0" smtClean="0">
              <a:solidFill>
                <a:srgbClr val="FF0000"/>
              </a:solidFill>
            </a:endParaRPr>
          </a:p>
          <a:p>
            <a:r>
              <a:rPr lang="ar-IQ" sz="2000" b="1" dirty="0" smtClean="0">
                <a:latin typeface="Times New Roman" pitchFamily="18" charset="0"/>
                <a:cs typeface="Times New Roman" pitchFamily="18" charset="0"/>
              </a:rPr>
              <a:t>    تعد رياضة السباحة إحدى أهم الأنشطة الرياضية للإنسان , حيث يمكن ممارستها من قبل أفراد المجتمع كافة وفي مختلف مراحل النمو من كلا الجنسين (ذكور و إناث) ، إذ إنها تكسب الإنسان وفي كافة مراحل عمره الراحة والسعادة والصحة وتكسبه أيضا مقاومة ضد الأمراض، ولهذا نرى الإنسان الذي يمارس السباحة اقل الناس تعرضا للإصابات المرضية، كما وتستخدم السباحة لمعالجة بعض الأفراد المصابين بالعاهات الجسمية وبأمراض العمود الفقري (ضعف الفقرات القطنية) حيث تمنح الإنسان حركة كبيرة لأعضاء جسمه وتعمل على تقوية الأعصاب وجعلها متزنة وتؤثر بشكل ايجابي في صحته عند ممارستها بشكل منتظم من خلال تطوير الوظائف الحيوية لأجهزة الجسم (كالقلب والرئة).</a:t>
            </a: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245182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4521" y="476672"/>
            <a:ext cx="9144000" cy="5632311"/>
          </a:xfrm>
          <a:prstGeom prst="rect">
            <a:avLst/>
          </a:prstGeom>
        </p:spPr>
        <p:txBody>
          <a:bodyPr wrap="square">
            <a:spAutoFit/>
          </a:bodyPr>
          <a:lstStyle/>
          <a:p>
            <a:r>
              <a:rPr lang="ar-IQ" dirty="0" smtClean="0"/>
              <a:t> </a:t>
            </a:r>
            <a:r>
              <a:rPr lang="ar-IQ" b="1" dirty="0" smtClean="0">
                <a:solidFill>
                  <a:schemeClr val="tx2"/>
                </a:solidFill>
                <a:latin typeface="Times New Roman" pitchFamily="18" charset="0"/>
                <a:cs typeface="Times New Roman" pitchFamily="18" charset="0"/>
              </a:rPr>
              <a:t>وقد اكتشف (دي بوار </a:t>
            </a:r>
            <a:r>
              <a:rPr lang="ar-IQ" b="1" dirty="0" err="1" smtClean="0">
                <a:solidFill>
                  <a:schemeClr val="tx2"/>
                </a:solidFill>
                <a:latin typeface="Times New Roman" pitchFamily="18" charset="0"/>
                <a:cs typeface="Times New Roman" pitchFamily="18" charset="0"/>
              </a:rPr>
              <a:t>جوند</a:t>
            </a:r>
            <a:r>
              <a:rPr lang="ar-IQ" b="1" dirty="0" smtClean="0">
                <a:solidFill>
                  <a:schemeClr val="tx2"/>
                </a:solidFill>
                <a:latin typeface="Times New Roman" pitchFamily="18" charset="0"/>
                <a:cs typeface="Times New Roman" pitchFamily="18" charset="0"/>
              </a:rPr>
              <a:t>) إن تواجد الفرد في الماء يؤدي إلى فقدان الجسم لجزء من حرارته وكلما قلت درجة حرارة الماء زادت نسبة الطاقة المفقودة والحاجة لبناء طاقة جديدة ، حيث لاحظ أثناء بحثه بقاء الفرد لمدة أربع دقائق في ماء درجة حرارته 12 درجة مئوية , أو بقاؤه 15 دقيقة في ماء درجة حرارته 20 درجة مئوية ينتج عنه فقدان في حرارة الجسم تبلغ 100 سعرة وهي تعادل نسبة الطاقة التي يفقدها الجسم في مدة ساعة كاملة أثناء وجوده على اليابسة . والبقاء في ماء درجة حرارته 25 درجة وارتفاعه حتى مستوى عظم الحوض , يؤدي إلى زيادة نسبة احتياج الجسم للأوكسجين بنسبة تبلغ 35% زيادة عن احتياجه خارج الماء , أما إذا كان مستوى ارتفاع الماء حتى الرقبة فتزداد نسبة الأوكسجين المحتاجة إلى 55% وهذا يعني إن الجسم داخل الماء يتطلب بعض الأحيان من 5-9 أضعاف نسبة الطاقة التي يحتاجها الفرد للزمن نفسه عند وجوده خارج الماء.</a:t>
            </a:r>
          </a:p>
          <a:p>
            <a:endParaRPr lang="ar-IQ" b="1" dirty="0" smtClean="0">
              <a:solidFill>
                <a:schemeClr val="tx2"/>
              </a:solidFill>
              <a:latin typeface="Times New Roman" pitchFamily="18" charset="0"/>
              <a:cs typeface="Times New Roman" pitchFamily="18" charset="0"/>
            </a:endParaRPr>
          </a:p>
          <a:p>
            <a:r>
              <a:rPr lang="ar-IQ" b="1" dirty="0" smtClean="0">
                <a:solidFill>
                  <a:schemeClr val="tx2"/>
                </a:solidFill>
                <a:latin typeface="Times New Roman" pitchFamily="18" charset="0"/>
                <a:cs typeface="Times New Roman" pitchFamily="18" charset="0"/>
              </a:rPr>
              <a:t>    وإذا مكث الفرد في الماء بدون حركة , تقل درجة حرارة الجسم بقدر كبير عما إذا تحرك وسبح فيه , فدرجة حرارة الجسم تظل ثابتة أو تقل بنسبة ضئيلة إذا ظل الفرد لا يتحرك في الماء ، وهذا حاصل عن زيادة بناء الطاقة لتعويض الطاقة المفقودة من العمل العضلي . ان الماء يؤثر على عمل الجهاز العصبي اللاإرادي وعلى جهاز الدوران ، حيث يؤثر في زيادة نسبة الهيموغلوبين بالدم وزيادة كرات الدم الحمراء ويقلل من كمية كرات الدم البيض ، اذ قام (تافا ستشرون) بملاحظة هذه التغيرات التي تحدث للهيموغلوبين  وكذلك لعناصر تركيب الدم في حالة السكون التام في الماء بدرجة حرارة 25</a:t>
            </a:r>
            <a:r>
              <a:rPr lang="en-US" b="1" dirty="0" smtClean="0">
                <a:solidFill>
                  <a:schemeClr val="tx2"/>
                </a:solidFill>
                <a:latin typeface="Times New Roman" pitchFamily="18" charset="0"/>
                <a:cs typeface="Times New Roman" pitchFamily="18" charset="0"/>
              </a:rPr>
              <a:t>º </a:t>
            </a:r>
            <a:r>
              <a:rPr lang="ar-IQ" b="1" dirty="0" smtClean="0">
                <a:solidFill>
                  <a:schemeClr val="tx2"/>
                </a:solidFill>
                <a:latin typeface="Times New Roman" pitchFamily="18" charset="0"/>
                <a:cs typeface="Times New Roman" pitchFamily="18" charset="0"/>
              </a:rPr>
              <a:t>في حمام السباحة ولمدة دقيقتين ، وقد لوحظ إنه إذا قلت درجة حرارة الماء يؤثر ذلك من اللحظة الأولى في ضيق الشعيرات الدموية الصغيرة  الملاصقة للجلد مما يؤثر في زيادة سرعة عملية التمثيل الغذائي ويلي ذلك احمرار الجلد وشعور الفرد بالدفء نتيجة دفع الأجهزة الداخلية لكمية من الدم إلى الجلد  وهذا يحدث تلقائيا من الأجهزة الداخلية في الجسم .</a:t>
            </a:r>
          </a:p>
          <a:p>
            <a:r>
              <a:rPr lang="ar-IQ" b="1" dirty="0" smtClean="0">
                <a:solidFill>
                  <a:schemeClr val="tx2"/>
                </a:solidFill>
                <a:latin typeface="Times New Roman" pitchFamily="18" charset="0"/>
                <a:cs typeface="Times New Roman" pitchFamily="18" charset="0"/>
              </a:rPr>
              <a:t> إن تعريض الجسم للشمس والهواء والماء وبشكل خاص في موسم الصيف له تأثير ايجابي في الصحة العامة للإنسان , حيث تؤثر بشكل متغير في تركيبه العضوي فالجسم بحاجة ماسة وبصورة مستمرة إلى العناصر الحيوية التي تحتويها أشعة الشمس , والماء يعمل بصورة دائمة على نظافة وحيوية الجسم وفتح المسامات الجلدية لإفراز ما هو زائد عن الجسم.</a:t>
            </a:r>
            <a:endParaRPr lang="ar-IQ"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294461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0149" y="404664"/>
            <a:ext cx="9144000" cy="5293757"/>
          </a:xfrm>
          <a:prstGeom prst="rect">
            <a:avLst/>
          </a:prstGeom>
        </p:spPr>
        <p:txBody>
          <a:bodyPr wrap="square">
            <a:spAutoFit/>
          </a:bodyPr>
          <a:lstStyle/>
          <a:p>
            <a:pPr algn="ctr"/>
            <a:r>
              <a:rPr lang="ar-IQ" sz="2000" b="1" dirty="0" smtClean="0">
                <a:solidFill>
                  <a:schemeClr val="accent1">
                    <a:lumMod val="60000"/>
                    <a:lumOff val="40000"/>
                  </a:schemeClr>
                </a:solidFill>
              </a:rPr>
              <a:t>الاهتمام بالنواحي الصحية قبل وبعد مزاولة السباحة :</a:t>
            </a:r>
          </a:p>
          <a:p>
            <a:pPr algn="ctr"/>
            <a:endParaRPr lang="ar-IQ" sz="2000" b="1" dirty="0" smtClean="0">
              <a:solidFill>
                <a:schemeClr val="accent1">
                  <a:lumMod val="60000"/>
                  <a:lumOff val="40000"/>
                </a:schemeClr>
              </a:solidFill>
            </a:endParaRPr>
          </a:p>
          <a:p>
            <a:r>
              <a:rPr lang="ar-IQ" sz="2000" b="1" dirty="0" smtClean="0">
                <a:solidFill>
                  <a:schemeClr val="accent1">
                    <a:lumMod val="60000"/>
                    <a:lumOff val="40000"/>
                  </a:schemeClr>
                </a:solidFill>
              </a:rPr>
              <a:t>•	غسل الجسم جيداً قبل النزول الى الماء.</a:t>
            </a:r>
          </a:p>
          <a:p>
            <a:r>
              <a:rPr lang="ar-IQ" sz="2000" b="1" dirty="0" smtClean="0">
                <a:solidFill>
                  <a:schemeClr val="accent1">
                    <a:lumMod val="60000"/>
                    <a:lumOff val="40000"/>
                  </a:schemeClr>
                </a:solidFill>
              </a:rPr>
              <a:t>•	فحص المبتدئين طبياً قبل المباشرة بتعليم السباحة.</a:t>
            </a:r>
          </a:p>
          <a:p>
            <a:r>
              <a:rPr lang="ar-IQ" sz="2000" b="1" dirty="0" smtClean="0">
                <a:solidFill>
                  <a:schemeClr val="accent1">
                    <a:lumMod val="60000"/>
                    <a:lumOff val="40000"/>
                  </a:schemeClr>
                </a:solidFill>
              </a:rPr>
              <a:t>•	يجري تعقيم الرجلين قبل النزول الى الماء (بمواد معقمة).</a:t>
            </a:r>
          </a:p>
          <a:p>
            <a:r>
              <a:rPr lang="ar-IQ" sz="2000" b="1" dirty="0" smtClean="0">
                <a:solidFill>
                  <a:schemeClr val="accent1">
                    <a:lumMod val="60000"/>
                    <a:lumOff val="40000"/>
                  </a:schemeClr>
                </a:solidFill>
              </a:rPr>
              <a:t>•	لا يسمح للمبتدئ بالنزول الى الماء اذا كان مجروح.</a:t>
            </a:r>
          </a:p>
          <a:p>
            <a:r>
              <a:rPr lang="ar-IQ" sz="2000" b="1" dirty="0" smtClean="0">
                <a:solidFill>
                  <a:schemeClr val="accent1">
                    <a:lumMod val="60000"/>
                    <a:lumOff val="40000"/>
                  </a:schemeClr>
                </a:solidFill>
              </a:rPr>
              <a:t>•	لبس مايو المخصص للسباحة.</a:t>
            </a:r>
          </a:p>
          <a:p>
            <a:r>
              <a:rPr lang="ar-IQ" sz="2000" b="1" dirty="0" smtClean="0">
                <a:solidFill>
                  <a:schemeClr val="accent1">
                    <a:lumMod val="60000"/>
                    <a:lumOff val="40000"/>
                  </a:schemeClr>
                </a:solidFill>
              </a:rPr>
              <a:t>•	جلب منشفة خاصة لكل مبتدئ.</a:t>
            </a:r>
          </a:p>
          <a:p>
            <a:r>
              <a:rPr lang="ar-IQ" sz="2000" b="1" dirty="0" smtClean="0">
                <a:solidFill>
                  <a:schemeClr val="accent1">
                    <a:lumMod val="60000"/>
                    <a:lumOff val="40000"/>
                  </a:schemeClr>
                </a:solidFill>
              </a:rPr>
              <a:t>•	تنظيف أذنك بعد السباحة.</a:t>
            </a:r>
          </a:p>
          <a:p>
            <a:r>
              <a:rPr lang="ar-IQ" sz="2000" b="1" dirty="0" smtClean="0">
                <a:solidFill>
                  <a:schemeClr val="accent1">
                    <a:lumMod val="60000"/>
                    <a:lumOff val="40000"/>
                  </a:schemeClr>
                </a:solidFill>
              </a:rPr>
              <a:t>•	تناول شرابا دافئا بعد الخروج من الماء.</a:t>
            </a:r>
          </a:p>
          <a:p>
            <a:r>
              <a:rPr lang="ar-IQ" sz="2000" b="1" dirty="0" smtClean="0">
                <a:solidFill>
                  <a:schemeClr val="accent1">
                    <a:lumMod val="60000"/>
                    <a:lumOff val="40000"/>
                  </a:schemeClr>
                </a:solidFill>
              </a:rPr>
              <a:t>•	اذا شعرت اثناء السباحة بالقشعريرة فعليك ان تخرج من الماء حالا.</a:t>
            </a:r>
          </a:p>
          <a:p>
            <a:r>
              <a:rPr lang="ar-IQ" sz="2000" b="1" dirty="0" smtClean="0">
                <a:solidFill>
                  <a:schemeClr val="accent1">
                    <a:lumMod val="60000"/>
                    <a:lumOff val="40000"/>
                  </a:schemeClr>
                </a:solidFill>
              </a:rPr>
              <a:t>•	لا تنزل الى الماء اذا كان جسمك متعرقا، بل انتظر حتى يجف جسمك وبعدها اغسل جسمك جيداً .    </a:t>
            </a:r>
          </a:p>
          <a:p>
            <a:r>
              <a:rPr lang="ar-IQ" sz="2000" b="1" dirty="0" smtClean="0">
                <a:solidFill>
                  <a:schemeClr val="accent1">
                    <a:lumMod val="60000"/>
                    <a:lumOff val="40000"/>
                  </a:schemeClr>
                </a:solidFill>
              </a:rPr>
              <a:t>•	لا تتناول الطعام قبل السباحة لان ذلك يؤثر على معدتك.</a:t>
            </a:r>
          </a:p>
          <a:p>
            <a:r>
              <a:rPr lang="ar-IQ" sz="2000" b="1" dirty="0" smtClean="0">
                <a:solidFill>
                  <a:schemeClr val="accent1">
                    <a:lumMod val="60000"/>
                    <a:lumOff val="40000"/>
                  </a:schemeClr>
                </a:solidFill>
              </a:rPr>
              <a:t>•	ممارس التمارين البدنية قبل السباحة (تمارين الاحماء على اليابسة).</a:t>
            </a:r>
          </a:p>
          <a:p>
            <a:r>
              <a:rPr lang="ar-IQ" sz="2000" b="1" dirty="0" smtClean="0">
                <a:solidFill>
                  <a:schemeClr val="accent1">
                    <a:lumMod val="60000"/>
                    <a:lumOff val="40000"/>
                  </a:schemeClr>
                </a:solidFill>
              </a:rPr>
              <a:t>•	تهيئة ادوات الاسعافات الاولية.</a:t>
            </a:r>
          </a:p>
          <a:p>
            <a:endParaRPr lang="ar-IQ" dirty="0"/>
          </a:p>
        </p:txBody>
      </p:sp>
    </p:spTree>
    <p:extLst>
      <p:ext uri="{BB962C8B-B14F-4D97-AF65-F5344CB8AC3E}">
        <p14:creationId xmlns:p14="http://schemas.microsoft.com/office/powerpoint/2010/main" val="3573056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8520" y="95883"/>
            <a:ext cx="9144000" cy="6740307"/>
          </a:xfrm>
          <a:prstGeom prst="rect">
            <a:avLst/>
          </a:prstGeom>
        </p:spPr>
        <p:txBody>
          <a:bodyPr wrap="square">
            <a:spAutoFit/>
          </a:bodyPr>
          <a:lstStyle/>
          <a:p>
            <a:pPr algn="ctr"/>
            <a:r>
              <a:rPr lang="ar-IQ" b="1" dirty="0" smtClean="0">
                <a:solidFill>
                  <a:schemeClr val="accent1">
                    <a:lumMod val="60000"/>
                    <a:lumOff val="40000"/>
                  </a:schemeClr>
                </a:solidFill>
                <a:latin typeface="Times New Roman" pitchFamily="18" charset="0"/>
                <a:cs typeface="Times New Roman" pitchFamily="18" charset="0"/>
              </a:rPr>
              <a:t>تأثيرات السباحة في الخلية الجسمية</a:t>
            </a:r>
          </a:p>
          <a:p>
            <a:r>
              <a:rPr lang="ar-IQ" b="1" dirty="0" smtClean="0">
                <a:solidFill>
                  <a:schemeClr val="accent1">
                    <a:lumMod val="60000"/>
                    <a:lumOff val="40000"/>
                  </a:schemeClr>
                </a:solidFill>
                <a:latin typeface="Times New Roman" pitchFamily="18" charset="0"/>
                <a:cs typeface="Times New Roman" pitchFamily="18" charset="0"/>
              </a:rPr>
              <a:t>   السباحة تعد من الرياضات المفيدة لكل الأعمار وللجنسين على السواء للأسباب الآتية :</a:t>
            </a:r>
          </a:p>
          <a:p>
            <a:r>
              <a:rPr lang="ar-IQ" b="1" dirty="0" smtClean="0">
                <a:solidFill>
                  <a:schemeClr val="accent1">
                    <a:lumMod val="60000"/>
                    <a:lumOff val="40000"/>
                  </a:schemeClr>
                </a:solidFill>
                <a:latin typeface="Times New Roman" pitchFamily="18" charset="0"/>
                <a:cs typeface="Times New Roman" pitchFamily="18" charset="0"/>
              </a:rPr>
              <a:t>1- تأثيرات الماء – والهواء والشمس:</a:t>
            </a:r>
          </a:p>
          <a:p>
            <a:r>
              <a:rPr lang="ar-IQ" b="1" dirty="0" smtClean="0">
                <a:solidFill>
                  <a:schemeClr val="accent1">
                    <a:lumMod val="60000"/>
                    <a:lumOff val="40000"/>
                  </a:schemeClr>
                </a:solidFill>
                <a:latin typeface="Times New Roman" pitchFamily="18" charset="0"/>
                <a:cs typeface="Times New Roman" pitchFamily="18" charset="0"/>
              </a:rPr>
              <a:t>•	ينبغي ملاحظة عدم المبالغة في البقاء في الماء لمدة طويلة نسبياً خصوصاً في المياه  الباردة. وعلى المدرس او المدرب الالتفات الى اهمية هذه الناحية عند تعليم الاطفال او التلاميذ السباحة، واتخاذ ما يلزم في حالة ظهور القشعريرة او ما شابه ذلك .</a:t>
            </a:r>
          </a:p>
          <a:p>
            <a:endParaRPr lang="ar-IQ" b="1" dirty="0" smtClean="0">
              <a:solidFill>
                <a:schemeClr val="accent1">
                  <a:lumMod val="60000"/>
                  <a:lumOff val="40000"/>
                </a:schemeClr>
              </a:solidFill>
              <a:latin typeface="Times New Roman" pitchFamily="18" charset="0"/>
              <a:cs typeface="Times New Roman" pitchFamily="18" charset="0"/>
            </a:endParaRPr>
          </a:p>
          <a:p>
            <a:r>
              <a:rPr lang="ar-IQ" b="1" dirty="0" smtClean="0">
                <a:solidFill>
                  <a:schemeClr val="accent1">
                    <a:lumMod val="60000"/>
                    <a:lumOff val="40000"/>
                  </a:schemeClr>
                </a:solidFill>
                <a:latin typeface="Times New Roman" pitchFamily="18" charset="0"/>
                <a:cs typeface="Times New Roman" pitchFamily="18" charset="0"/>
              </a:rPr>
              <a:t>•	ان تأثيرات الأشعة تحت البنفسجية المكتسبة من الشمس عند السباحة في الهواء الطلق في الصيف تقود الى انتاج وتطوير (فيتامين </a:t>
            </a:r>
            <a:r>
              <a:rPr lang="en-US" b="1" dirty="0" smtClean="0">
                <a:solidFill>
                  <a:schemeClr val="accent1">
                    <a:lumMod val="60000"/>
                    <a:lumOff val="40000"/>
                  </a:schemeClr>
                </a:solidFill>
                <a:latin typeface="Times New Roman" pitchFamily="18" charset="0"/>
                <a:cs typeface="Times New Roman" pitchFamily="18" charset="0"/>
              </a:rPr>
              <a:t>D) </a:t>
            </a:r>
            <a:r>
              <a:rPr lang="ar-IQ" b="1" dirty="0" smtClean="0">
                <a:solidFill>
                  <a:schemeClr val="accent1">
                    <a:lumMod val="60000"/>
                    <a:lumOff val="40000"/>
                  </a:schemeClr>
                </a:solidFill>
                <a:latin typeface="Times New Roman" pitchFamily="18" charset="0"/>
                <a:cs typeface="Times New Roman" pitchFamily="18" charset="0"/>
              </a:rPr>
              <a:t>في الجسم . هذا الفيتامين مفيد جداً بالنسبة للأطفال وفي عملية بناء وتطوير الهيكل العظمي.</a:t>
            </a:r>
          </a:p>
          <a:p>
            <a:r>
              <a:rPr lang="ar-IQ" b="1" dirty="0" smtClean="0">
                <a:solidFill>
                  <a:schemeClr val="accent1">
                    <a:lumMod val="60000"/>
                    <a:lumOff val="40000"/>
                  </a:schemeClr>
                </a:solidFill>
                <a:latin typeface="Times New Roman" pitchFamily="18" charset="0"/>
                <a:cs typeface="Times New Roman" pitchFamily="18" charset="0"/>
              </a:rPr>
              <a:t> 2- التأثيرات في جهاز القلب والدوران :</a:t>
            </a:r>
          </a:p>
          <a:p>
            <a:r>
              <a:rPr lang="ar-IQ" b="1" dirty="0" smtClean="0">
                <a:solidFill>
                  <a:schemeClr val="accent1">
                    <a:lumMod val="60000"/>
                    <a:lumOff val="40000"/>
                  </a:schemeClr>
                </a:solidFill>
                <a:latin typeface="Times New Roman" pitchFamily="18" charset="0"/>
                <a:cs typeface="Times New Roman" pitchFamily="18" charset="0"/>
              </a:rPr>
              <a:t>•	يمتلك السباح قلب يختلف عن قلب الانسان العادي من حيث الحجم وتنظيم دوران الدم لذلك يكون قلب السباح اقوى من قلب الانسان العادي ، وتوسع في الاذينين والبطينين وخاصة البطين الايسر. </a:t>
            </a:r>
          </a:p>
          <a:p>
            <a:r>
              <a:rPr lang="ar-IQ" b="1" dirty="0" smtClean="0">
                <a:solidFill>
                  <a:schemeClr val="accent1">
                    <a:lumMod val="60000"/>
                    <a:lumOff val="40000"/>
                  </a:schemeClr>
                </a:solidFill>
                <a:latin typeface="Times New Roman" pitchFamily="18" charset="0"/>
                <a:cs typeface="Times New Roman" pitchFamily="18" charset="0"/>
              </a:rPr>
              <a:t>•	ان ممارسة السباحة تؤدي الى زيادة حجم وقوة عضلة القلب نتيجة استطالة اليافه لاستيعابها كميات كبيرة من الدم مما يؤدي الى زيادة متانة انسجة جدرانه العضلية.</a:t>
            </a:r>
          </a:p>
          <a:p>
            <a:r>
              <a:rPr lang="ar-IQ" b="1" dirty="0" smtClean="0">
                <a:solidFill>
                  <a:schemeClr val="accent1">
                    <a:lumMod val="60000"/>
                    <a:lumOff val="40000"/>
                  </a:schemeClr>
                </a:solidFill>
                <a:latin typeface="Times New Roman" pitchFamily="18" charset="0"/>
                <a:cs typeface="Times New Roman" pitchFamily="18" charset="0"/>
              </a:rPr>
              <a:t>•	ويعتبر الدم وسيلة الانتقال للعناصر لاسيما الاوكسجين .</a:t>
            </a:r>
          </a:p>
          <a:p>
            <a:r>
              <a:rPr lang="ar-IQ" b="1" dirty="0" smtClean="0">
                <a:solidFill>
                  <a:schemeClr val="accent1">
                    <a:lumMod val="60000"/>
                    <a:lumOff val="40000"/>
                  </a:schemeClr>
                </a:solidFill>
                <a:latin typeface="Times New Roman" pitchFamily="18" charset="0"/>
                <a:cs typeface="Times New Roman" pitchFamily="18" charset="0"/>
              </a:rPr>
              <a:t>•	تؤثر السباحة على جهاز الدوران حيث يتضاعف حجم الدفعة الواحدة من الدم مع زيادة عدد الضربات يؤدي الى سرعة سريان الدورة الدموية وخاصة في الجهد العنيف، وكذلك تؤدي الى اتساع الشعيرات الدموية وزيادة حجمها حتى تصل الى عشرة امثال حجمها الطبيعي اثناء المجهود العنيف.</a:t>
            </a:r>
          </a:p>
          <a:p>
            <a:r>
              <a:rPr lang="ar-IQ" b="1" dirty="0" smtClean="0">
                <a:solidFill>
                  <a:schemeClr val="accent1">
                    <a:lumMod val="60000"/>
                    <a:lumOff val="40000"/>
                  </a:schemeClr>
                </a:solidFill>
                <a:latin typeface="Times New Roman" pitchFamily="18" charset="0"/>
                <a:cs typeface="Times New Roman" pitchFamily="18" charset="0"/>
              </a:rPr>
              <a:t> 3- التأثيرات الواقعة في جهاز التنفس:</a:t>
            </a:r>
          </a:p>
          <a:p>
            <a:r>
              <a:rPr lang="ar-IQ" b="1" dirty="0" smtClean="0">
                <a:solidFill>
                  <a:schemeClr val="accent1">
                    <a:lumMod val="60000"/>
                    <a:lumOff val="40000"/>
                  </a:schemeClr>
                </a:solidFill>
                <a:latin typeface="Times New Roman" pitchFamily="18" charset="0"/>
                <a:cs typeface="Times New Roman" pitchFamily="18" charset="0"/>
              </a:rPr>
              <a:t>  يقدر تعلق الأمر بكمية الأوكسجين المأخوذة أثناء الشهيق وكمية ثاني اوكسيد الكربون المطروحة أثناء الزفير فأن رياضة السباحة تضع متطلبات كبيرة على جهاز التنفس.</a:t>
            </a:r>
          </a:p>
          <a:p>
            <a:r>
              <a:rPr lang="ar-IQ" b="1" dirty="0" smtClean="0">
                <a:solidFill>
                  <a:schemeClr val="accent1">
                    <a:lumMod val="60000"/>
                    <a:lumOff val="40000"/>
                  </a:schemeClr>
                </a:solidFill>
                <a:latin typeface="Times New Roman" pitchFamily="18" charset="0"/>
                <a:cs typeface="Times New Roman" pitchFamily="18" charset="0"/>
              </a:rPr>
              <a:t>في بداية كل عمل رياضي حركي فان جسم الرياضي يحتاج الى زمن معين لإحداث حالة من التأقلم التي تكون فيها كمية الأوكسجين المأخوذة من الشهيق اقل من كمية الأوكسجين المطلوبة للعمل في هذا الوقت بالذات ، تعمل الخلية الجسمية على خلق او تحرير الطاقة دون الحاجة الى الأوكسجين </a:t>
            </a:r>
            <a:endParaRPr lang="ar-IQ" b="1" dirty="0">
              <a:solidFill>
                <a:schemeClr val="accent1">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80931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070" y="260648"/>
            <a:ext cx="9144000" cy="6186309"/>
          </a:xfrm>
          <a:prstGeom prst="rect">
            <a:avLst/>
          </a:prstGeom>
        </p:spPr>
        <p:txBody>
          <a:bodyPr wrap="square">
            <a:spAutoFit/>
          </a:bodyPr>
          <a:lstStyle/>
          <a:p>
            <a:r>
              <a:rPr lang="ar-IQ" b="1" dirty="0" smtClean="0">
                <a:solidFill>
                  <a:schemeClr val="accent1">
                    <a:lumMod val="60000"/>
                    <a:lumOff val="40000"/>
                  </a:schemeClr>
                </a:solidFill>
                <a:latin typeface="Times New Roman" pitchFamily="18" charset="0"/>
                <a:cs typeface="Times New Roman" pitchFamily="18" charset="0"/>
              </a:rPr>
              <a:t>(الطاقة </a:t>
            </a:r>
            <a:r>
              <a:rPr lang="ar-IQ" b="1" dirty="0" err="1" smtClean="0">
                <a:solidFill>
                  <a:schemeClr val="accent1">
                    <a:lumMod val="60000"/>
                    <a:lumOff val="40000"/>
                  </a:schemeClr>
                </a:solidFill>
                <a:latin typeface="Times New Roman" pitchFamily="18" charset="0"/>
                <a:cs typeface="Times New Roman" pitchFamily="18" charset="0"/>
              </a:rPr>
              <a:t>اللااوكسجينية</a:t>
            </a:r>
            <a:r>
              <a:rPr lang="ar-IQ" b="1" dirty="0" smtClean="0">
                <a:solidFill>
                  <a:schemeClr val="accent1">
                    <a:lumMod val="60000"/>
                    <a:lumOff val="40000"/>
                  </a:schemeClr>
                </a:solidFill>
                <a:latin typeface="Times New Roman" pitchFamily="18" charset="0"/>
                <a:cs typeface="Times New Roman" pitchFamily="18" charset="0"/>
              </a:rPr>
              <a:t>)، ان النقص في كمية الأوكسجين هذه نطلق عليها ما يسمى (الدين الأوكسجين)، الذي يعوض في فترة الراحة بعد انتهاء الحركة من خلال اخذ كمية اكبر من الأوكسجين في عملية التنفس.</a:t>
            </a:r>
          </a:p>
          <a:p>
            <a:r>
              <a:rPr lang="ar-IQ" b="1" dirty="0" smtClean="0">
                <a:solidFill>
                  <a:schemeClr val="accent1">
                    <a:lumMod val="60000"/>
                    <a:lumOff val="40000"/>
                  </a:schemeClr>
                </a:solidFill>
                <a:latin typeface="Times New Roman" pitchFamily="18" charset="0"/>
                <a:cs typeface="Times New Roman" pitchFamily="18" charset="0"/>
              </a:rPr>
              <a:t> وبواسطة تدريبات السباحة المنتظمة تقود  الى :</a:t>
            </a:r>
          </a:p>
          <a:p>
            <a:r>
              <a:rPr lang="ar-IQ" b="1" dirty="0" smtClean="0">
                <a:solidFill>
                  <a:schemeClr val="accent1">
                    <a:lumMod val="60000"/>
                    <a:lumOff val="40000"/>
                  </a:schemeClr>
                </a:solidFill>
                <a:latin typeface="Times New Roman" pitchFamily="18" charset="0"/>
                <a:cs typeface="Times New Roman" pitchFamily="18" charset="0"/>
              </a:rPr>
              <a:t>•	رفع كميات الأوكسجين القصوى المأخوذة في عملية الشهيق بسبب ارتفاع السعة الحيوية للرئتين اي (كمية الأوكسجين القصوى التي تستوعبها الرئتان أثناء الشهيق فضلا عن الأوكسجين الاحتياطي فيهما).</a:t>
            </a:r>
          </a:p>
          <a:p>
            <a:r>
              <a:rPr lang="ar-IQ" b="1" dirty="0" smtClean="0">
                <a:solidFill>
                  <a:schemeClr val="accent1">
                    <a:lumMod val="60000"/>
                    <a:lumOff val="40000"/>
                  </a:schemeClr>
                </a:solidFill>
                <a:latin typeface="Times New Roman" pitchFamily="18" charset="0"/>
                <a:cs typeface="Times New Roman" pitchFamily="18" charset="0"/>
              </a:rPr>
              <a:t>•	  كذلك تقود هذه التدريبات الى زيادة كميات ضخ الدم من القلب الى الجسم والوصول الى حصول تطبع او تأقلم مناسب في الدورة الدموية.</a:t>
            </a:r>
          </a:p>
          <a:p>
            <a:r>
              <a:rPr lang="ar-IQ" b="1" dirty="0" smtClean="0">
                <a:solidFill>
                  <a:schemeClr val="accent1">
                    <a:lumMod val="60000"/>
                    <a:lumOff val="40000"/>
                  </a:schemeClr>
                </a:solidFill>
                <a:latin typeface="Times New Roman" pitchFamily="18" charset="0"/>
                <a:cs typeface="Times New Roman" pitchFamily="18" charset="0"/>
              </a:rPr>
              <a:t>•	ان الزيادة لكمية الاوكسجين اثناء الشهيق يساعد في زيادة الهيموغلوبين في الدم والذي بدوره يساعد الخلية على مواجهة (الدين </a:t>
            </a:r>
            <a:r>
              <a:rPr lang="ar-IQ" b="1" dirty="0" err="1" smtClean="0">
                <a:solidFill>
                  <a:schemeClr val="accent1">
                    <a:lumMod val="60000"/>
                    <a:lumOff val="40000"/>
                  </a:schemeClr>
                </a:solidFill>
                <a:latin typeface="Times New Roman" pitchFamily="18" charset="0"/>
                <a:cs typeface="Times New Roman" pitchFamily="18" charset="0"/>
              </a:rPr>
              <a:t>الأوكسجيني</a:t>
            </a:r>
            <a:r>
              <a:rPr lang="ar-IQ" b="1" dirty="0" smtClean="0">
                <a:solidFill>
                  <a:schemeClr val="accent1">
                    <a:lumMod val="60000"/>
                    <a:lumOff val="40000"/>
                  </a:schemeClr>
                </a:solidFill>
                <a:latin typeface="Times New Roman" pitchFamily="18" charset="0"/>
                <a:cs typeface="Times New Roman" pitchFamily="18" charset="0"/>
              </a:rPr>
              <a:t> ) .</a:t>
            </a:r>
          </a:p>
          <a:p>
            <a:r>
              <a:rPr lang="ar-IQ" b="1" dirty="0" smtClean="0">
                <a:solidFill>
                  <a:schemeClr val="accent1">
                    <a:lumMod val="60000"/>
                    <a:lumOff val="40000"/>
                  </a:schemeClr>
                </a:solidFill>
                <a:latin typeface="Times New Roman" pitchFamily="18" charset="0"/>
                <a:cs typeface="Times New Roman" pitchFamily="18" charset="0"/>
              </a:rPr>
              <a:t>•	تحسين عملية وصول الدم الى مناطق العضلات العاملة من خلال زيادة انتشار الاوعية الشعرية الدموية ، من خلال كل هذه الحقائق فان ميكانيكية التنفس في السباحة تمثل مركز ثقل مهم جدا في مجمل العملية وينبغي الالتفات اليها بعناية كبيرة في مراحل التعلم .</a:t>
            </a:r>
          </a:p>
          <a:p>
            <a:r>
              <a:rPr lang="ar-IQ" b="1" dirty="0" smtClean="0">
                <a:solidFill>
                  <a:schemeClr val="accent1">
                    <a:lumMod val="60000"/>
                    <a:lumOff val="40000"/>
                  </a:schemeClr>
                </a:solidFill>
                <a:latin typeface="Times New Roman" pitchFamily="18" charset="0"/>
                <a:cs typeface="Times New Roman" pitchFamily="18" charset="0"/>
              </a:rPr>
              <a:t>4- التأثيرات الحاصلة من العضلات وجهاز الحركة:</a:t>
            </a:r>
          </a:p>
          <a:p>
            <a:r>
              <a:rPr lang="ar-IQ" b="1" dirty="0" smtClean="0">
                <a:solidFill>
                  <a:schemeClr val="accent1">
                    <a:lumMod val="60000"/>
                    <a:lumOff val="40000"/>
                  </a:schemeClr>
                </a:solidFill>
                <a:latin typeface="Times New Roman" pitchFamily="18" charset="0"/>
                <a:cs typeface="Times New Roman" pitchFamily="18" charset="0"/>
              </a:rPr>
              <a:t>•	يتحسن نقل الدم وينتج عن ذلك ازدياد في عدد الاوعية الشعرية الدموية الدقيقة التي تنقل الدم الى النسيج العضلي والالياف العضلية فتتضخم العضلة وتقوى .ويساعد تدريب السباحة الى رفع مستوى التوافق العضلي العصبي .</a:t>
            </a:r>
          </a:p>
          <a:p>
            <a:r>
              <a:rPr lang="ar-IQ" b="1" dirty="0" smtClean="0">
                <a:solidFill>
                  <a:schemeClr val="accent1">
                    <a:lumMod val="60000"/>
                    <a:lumOff val="40000"/>
                  </a:schemeClr>
                </a:solidFill>
                <a:latin typeface="Times New Roman" pitchFamily="18" charset="0"/>
                <a:cs typeface="Times New Roman" pitchFamily="18" charset="0"/>
              </a:rPr>
              <a:t>•	ويتميز الجهاز العضلي عند السباحين بزيادة في الحجم والقوة في جميع عضلات الجسم، وزيادة القوة والمرونة للأوتار العضلية المتصلة بالعظام والمفاصل مما يزيد القدرة في اداء الاعمال التوافقية التي تتسم بالرشاقة . </a:t>
            </a:r>
          </a:p>
          <a:p>
            <a:r>
              <a:rPr lang="ar-IQ" b="1" dirty="0" smtClean="0">
                <a:solidFill>
                  <a:schemeClr val="accent1">
                    <a:lumMod val="60000"/>
                    <a:lumOff val="40000"/>
                  </a:schemeClr>
                </a:solidFill>
                <a:latin typeface="Times New Roman" pitchFamily="18" charset="0"/>
                <a:cs typeface="Times New Roman" pitchFamily="18" charset="0"/>
              </a:rPr>
              <a:t>5- التأثيرات في عملية التبادل الغذائي:</a:t>
            </a:r>
          </a:p>
          <a:p>
            <a:r>
              <a:rPr lang="ar-IQ" b="1" dirty="0" smtClean="0">
                <a:solidFill>
                  <a:schemeClr val="accent1">
                    <a:lumMod val="60000"/>
                    <a:lumOff val="40000"/>
                  </a:schemeClr>
                </a:solidFill>
                <a:latin typeface="Times New Roman" pitchFamily="18" charset="0"/>
                <a:cs typeface="Times New Roman" pitchFamily="18" charset="0"/>
              </a:rPr>
              <a:t>•	يحتاج السباح الى جهاز هضمي جيد لتنظيم عميلة تبادل التغذية اذا يعمل باقتصاد ويوزع الطاقات في الاماكن الضرورية في الجسم. يحتاج السباح سعرات حرارية من المواد الغذائية (الكربوهيدرات والبروتينات والدهون) فضلا عن الماء والاملاح والفيتامينات.</a:t>
            </a:r>
          </a:p>
          <a:p>
            <a:r>
              <a:rPr lang="ar-IQ" dirty="0" smtClean="0">
                <a:solidFill>
                  <a:schemeClr val="accent1">
                    <a:lumMod val="60000"/>
                    <a:lumOff val="40000"/>
                  </a:schemeClr>
                </a:solidFill>
                <a:latin typeface="Times New Roman" pitchFamily="18" charset="0"/>
                <a:cs typeface="Times New Roman" pitchFamily="18" charset="0"/>
              </a:rPr>
              <a:t>•	</a:t>
            </a:r>
            <a:endParaRPr lang="ar-IQ" dirty="0">
              <a:solidFill>
                <a:schemeClr val="accent1">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39674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88640"/>
            <a:ext cx="9036496" cy="1631216"/>
          </a:xfrm>
          <a:prstGeom prst="rect">
            <a:avLst/>
          </a:prstGeom>
        </p:spPr>
        <p:txBody>
          <a:bodyPr wrap="square">
            <a:spAutoFit/>
          </a:bodyPr>
          <a:lstStyle/>
          <a:p>
            <a:r>
              <a:rPr lang="ar-IQ" sz="2000" b="1" dirty="0" smtClean="0">
                <a:solidFill>
                  <a:schemeClr val="accent3">
                    <a:lumMod val="60000"/>
                    <a:lumOff val="40000"/>
                  </a:schemeClr>
                </a:solidFill>
                <a:latin typeface="Times New Roman" pitchFamily="18" charset="0"/>
                <a:cs typeface="Times New Roman" pitchFamily="18" charset="0"/>
              </a:rPr>
              <a:t> 6- التأثيرات في الجهاز العصبي:</a:t>
            </a:r>
          </a:p>
          <a:p>
            <a:r>
              <a:rPr lang="ar-IQ" sz="2000" b="1" dirty="0" smtClean="0">
                <a:solidFill>
                  <a:schemeClr val="accent3">
                    <a:lumMod val="60000"/>
                    <a:lumOff val="40000"/>
                  </a:schemeClr>
                </a:solidFill>
                <a:latin typeface="Times New Roman" pitchFamily="18" charset="0"/>
                <a:cs typeface="Times New Roman" pitchFamily="18" charset="0"/>
              </a:rPr>
              <a:t>  ان أوتوماتيكية الحركة لا يمكن ان تحصل الا بأوامر عصبية خلال عملية التعلم الحركي والتدريب على حركات السباحة في الماء فان متطلبات كثيرة وكبيرة تقع على الجهاز العصبي المركزي للرياضي وذلك بإصدار أوامر عصبية وردود فعل للحوافز الحركية المطلوبة لهذا الغرض (عمليات عصبية معقدة ) لذلك يمكن القول بأن السباحة ومتطلبات تعلم وتنفيذ الحركات منها يمكن ان تقود الى تطوير في مجمل الجهاز العصبي للرياضي.</a:t>
            </a:r>
            <a:endParaRPr lang="ar-IQ" sz="2000" b="1" dirty="0">
              <a:solidFill>
                <a:schemeClr val="accent3">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176147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TotalTime>
  <Words>1081</Words>
  <Application>Microsoft Office PowerPoint</Application>
  <PresentationFormat>عرض على الشاشة (3:4)‏</PresentationFormat>
  <Paragraphs>85</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الالعاب المائية</dc:title>
  <dc:creator>almalak center</dc:creator>
  <cp:lastModifiedBy>almalak center</cp:lastModifiedBy>
  <cp:revision>12</cp:revision>
  <dcterms:created xsi:type="dcterms:W3CDTF">2018-11-25T06:44:35Z</dcterms:created>
  <dcterms:modified xsi:type="dcterms:W3CDTF">2018-11-25T07:20:30Z</dcterms:modified>
</cp:coreProperties>
</file>